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72" r:id="rId3"/>
    <p:sldId id="271" r:id="rId4"/>
    <p:sldId id="270" r:id="rId5"/>
    <p:sldId id="260" r:id="rId6"/>
    <p:sldId id="282" r:id="rId7"/>
    <p:sldId id="268" r:id="rId8"/>
    <p:sldId id="283" r:id="rId9"/>
    <p:sldId id="280" r:id="rId10"/>
    <p:sldId id="281" r:id="rId11"/>
    <p:sldId id="284" r:id="rId12"/>
    <p:sldId id="285" r:id="rId13"/>
    <p:sldId id="286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7" r:id="rId23"/>
    <p:sldId id="296" r:id="rId24"/>
    <p:sldId id="275" r:id="rId25"/>
    <p:sldId id="276" r:id="rId26"/>
    <p:sldId id="277" r:id="rId27"/>
    <p:sldId id="262" r:id="rId28"/>
    <p:sldId id="263" r:id="rId29"/>
    <p:sldId id="264" r:id="rId30"/>
    <p:sldId id="265" r:id="rId31"/>
    <p:sldId id="266" r:id="rId32"/>
    <p:sldId id="267" r:id="rId33"/>
    <p:sldId id="259" r:id="rId34"/>
    <p:sldId id="273" r:id="rId35"/>
    <p:sldId id="274" r:id="rId36"/>
    <p:sldId id="269" r:id="rId37"/>
    <p:sldId id="287" r:id="rId38"/>
    <p:sldId id="278" r:id="rId39"/>
    <p:sldId id="279" r:id="rId40"/>
    <p:sldId id="258" r:id="rId41"/>
    <p:sldId id="308" r:id="rId42"/>
    <p:sldId id="307" r:id="rId43"/>
    <p:sldId id="256" r:id="rId44"/>
    <p:sldId id="257" r:id="rId45"/>
    <p:sldId id="299" r:id="rId46"/>
    <p:sldId id="314" r:id="rId47"/>
    <p:sldId id="315" r:id="rId48"/>
    <p:sldId id="316" r:id="rId49"/>
    <p:sldId id="300" r:id="rId50"/>
    <p:sldId id="301" r:id="rId51"/>
    <p:sldId id="302" r:id="rId52"/>
    <p:sldId id="303" r:id="rId53"/>
    <p:sldId id="304" r:id="rId54"/>
    <p:sldId id="305" r:id="rId55"/>
    <p:sldId id="310" r:id="rId56"/>
    <p:sldId id="311" r:id="rId57"/>
    <p:sldId id="309" r:id="rId58"/>
    <p:sldId id="306" r:id="rId59"/>
    <p:sldId id="317" r:id="rId60"/>
    <p:sldId id="261" r:id="rId61"/>
    <p:sldId id="313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2F5F-E7AA-454C-8D69-ECAB0E3DE3EE}" type="datetimeFigureOut">
              <a:rPr lang="en-US" smtClean="0"/>
              <a:pPr/>
              <a:t>08/02/2018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28F-FA54-40A3-A537-2DE7E8BC0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2F5F-E7AA-454C-8D69-ECAB0E3DE3EE}" type="datetimeFigureOut">
              <a:rPr lang="en-US" smtClean="0"/>
              <a:pPr/>
              <a:t>08/02/2018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28F-FA54-40A3-A537-2DE7E8BC0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2F5F-E7AA-454C-8D69-ECAB0E3DE3EE}" type="datetimeFigureOut">
              <a:rPr lang="en-US" smtClean="0"/>
              <a:pPr/>
              <a:t>08/02/2018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28F-FA54-40A3-A537-2DE7E8BC0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2F5F-E7AA-454C-8D69-ECAB0E3DE3EE}" type="datetimeFigureOut">
              <a:rPr lang="en-US" smtClean="0"/>
              <a:pPr/>
              <a:t>08/02/2018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28F-FA54-40A3-A537-2DE7E8BC0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2F5F-E7AA-454C-8D69-ECAB0E3DE3EE}" type="datetimeFigureOut">
              <a:rPr lang="en-US" smtClean="0"/>
              <a:pPr/>
              <a:t>08/02/2018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28F-FA54-40A3-A537-2DE7E8BC0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2F5F-E7AA-454C-8D69-ECAB0E3DE3EE}" type="datetimeFigureOut">
              <a:rPr lang="en-US" smtClean="0"/>
              <a:pPr/>
              <a:t>08/02/2018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28F-FA54-40A3-A537-2DE7E8BC0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2F5F-E7AA-454C-8D69-ECAB0E3DE3EE}" type="datetimeFigureOut">
              <a:rPr lang="en-US" smtClean="0"/>
              <a:pPr/>
              <a:t>08/02/2018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28F-FA54-40A3-A537-2DE7E8BC0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2F5F-E7AA-454C-8D69-ECAB0E3DE3EE}" type="datetimeFigureOut">
              <a:rPr lang="en-US" smtClean="0"/>
              <a:pPr/>
              <a:t>08/02/2018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28F-FA54-40A3-A537-2DE7E8BC0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2F5F-E7AA-454C-8D69-ECAB0E3DE3EE}" type="datetimeFigureOut">
              <a:rPr lang="en-US" smtClean="0"/>
              <a:pPr/>
              <a:t>08/02/2018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28F-FA54-40A3-A537-2DE7E8BC0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2F5F-E7AA-454C-8D69-ECAB0E3DE3EE}" type="datetimeFigureOut">
              <a:rPr lang="en-US" smtClean="0"/>
              <a:pPr/>
              <a:t>08/02/2018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28F-FA54-40A3-A537-2DE7E8BC0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2F5F-E7AA-454C-8D69-ECAB0E3DE3EE}" type="datetimeFigureOut">
              <a:rPr lang="en-US" smtClean="0"/>
              <a:pPr/>
              <a:t>08/02/2018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28F-FA54-40A3-A537-2DE7E8BC0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42F5F-E7AA-454C-8D69-ECAB0E3DE3EE}" type="datetimeFigureOut">
              <a:rPr lang="en-US" smtClean="0"/>
              <a:pPr/>
              <a:t>08/02/2018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A328F-FA54-40A3-A537-2DE7E8BC0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3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4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4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4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4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4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4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4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4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4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4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5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51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5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53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5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55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56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7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5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60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066800" y="1905000"/>
            <a:ext cx="71247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FUNDAMENTAL OF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HETEROCYCLIC SYNTHESIS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715000" y="243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>
              <a:effectLst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34000" y="2743200"/>
            <a:ext cx="315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effectLst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971800" y="4495800"/>
            <a:ext cx="4419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 err="1" smtClean="0">
                <a:effectLst/>
                <a:latin typeface="Arial Black" pitchFamily="34" charset="0"/>
              </a:rPr>
              <a:t>Dr.V.S.Suryawanshi</a:t>
            </a:r>
            <a:endParaRPr lang="en-US" b="1" dirty="0" smtClean="0">
              <a:effectLst/>
              <a:latin typeface="Arial Black" pitchFamily="34" charset="0"/>
            </a:endParaRPr>
          </a:p>
          <a:p>
            <a:pPr algn="l">
              <a:spcBef>
                <a:spcPct val="50000"/>
              </a:spcBef>
            </a:pPr>
            <a:endParaRPr lang="en-US" b="1" dirty="0"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b="1" dirty="0" err="1">
                <a:latin typeface="+mn-lt"/>
                <a:ea typeface="+mn-ea"/>
                <a:cs typeface="+mn-cs"/>
              </a:rPr>
              <a:t>Heterocycles</a:t>
            </a:r>
            <a:r>
              <a:rPr lang="en-IN" sz="3200" b="1" dirty="0">
                <a:latin typeface="+mn-lt"/>
                <a:ea typeface="+mn-ea"/>
                <a:cs typeface="+mn-cs"/>
              </a:rPr>
              <a:t> Derived from 1,2-dielectropfiles with 1,3-dinucleophiles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762000" y="1679644"/>
          <a:ext cx="6324600" cy="4399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CS ChemDraw Drawing" r:id="rId3" imgW="4996774" imgH="3475906" progId="ChemDraw.Document.6.0">
                  <p:embed/>
                </p:oleObj>
              </mc:Choice>
              <mc:Fallback>
                <p:oleObj name="CS ChemDraw Drawing" r:id="rId3" imgW="4996774" imgH="3475906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79644"/>
                        <a:ext cx="6324600" cy="4399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b="1" dirty="0">
                <a:latin typeface="+mn-lt"/>
                <a:ea typeface="+mn-ea"/>
                <a:cs typeface="+mn-cs"/>
              </a:rPr>
              <a:t>Synthesis of[5,5] </a:t>
            </a:r>
            <a:r>
              <a:rPr lang="en-IN" sz="2800" b="1" dirty="0">
                <a:latin typeface="+mn-lt"/>
                <a:ea typeface="+mn-ea"/>
                <a:cs typeface="+mn-cs"/>
              </a:rPr>
              <a:t>and</a:t>
            </a:r>
            <a:r>
              <a:rPr lang="en-IN" sz="3200" b="1" dirty="0">
                <a:latin typeface="+mn-lt"/>
                <a:ea typeface="+mn-ea"/>
                <a:cs typeface="+mn-cs"/>
              </a:rPr>
              <a:t> [5,6] Fused Ring Systems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286000" y="1524000"/>
          <a:ext cx="5562600" cy="4985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CS ChemDraw Drawing" r:id="rId3" imgW="4624962" imgH="4144992" progId="ChemDraw.Document.6.0">
                  <p:embed/>
                </p:oleObj>
              </mc:Choice>
              <mc:Fallback>
                <p:oleObj name="CS ChemDraw Drawing" r:id="rId3" imgW="4624962" imgH="4144992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24000"/>
                        <a:ext cx="5562600" cy="4985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err="1">
                <a:latin typeface="+mn-lt"/>
                <a:ea typeface="+mn-ea"/>
                <a:cs typeface="+mn-cs"/>
              </a:rPr>
              <a:t>Heterocycles</a:t>
            </a:r>
            <a:r>
              <a:rPr lang="en-IN" sz="3200" b="1" dirty="0">
                <a:latin typeface="+mn-lt"/>
                <a:ea typeface="+mn-ea"/>
                <a:cs typeface="+mn-cs"/>
              </a:rPr>
              <a:t> through Condensation of 1,3-Dielctrophiles </a:t>
            </a:r>
            <a:r>
              <a:rPr lang="en-IN" sz="3200" b="1" dirty="0" smtClean="0">
                <a:latin typeface="+mn-lt"/>
                <a:ea typeface="+mn-ea"/>
                <a:cs typeface="+mn-cs"/>
              </a:rPr>
              <a:t>and </a:t>
            </a:r>
            <a:r>
              <a:rPr lang="en-IN" sz="3200" b="1" dirty="0">
                <a:latin typeface="+mn-lt"/>
                <a:ea typeface="+mn-ea"/>
                <a:cs typeface="+mn-cs"/>
              </a:rPr>
              <a:t>1,3-Dinucleophiles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057400" y="1371600"/>
          <a:ext cx="4572000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CS ChemDraw Drawing" r:id="rId3" imgW="4282062" imgH="3995648" progId="ChemDraw.Document.6.0">
                  <p:embed/>
                </p:oleObj>
              </mc:Choice>
              <mc:Fallback>
                <p:oleObj name="CS ChemDraw Drawing" r:id="rId3" imgW="4282062" imgH="3995648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71600"/>
                        <a:ext cx="4572000" cy="426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atin typeface="+mn-lt"/>
                <a:ea typeface="+mn-ea"/>
                <a:cs typeface="+mn-cs"/>
              </a:rPr>
              <a:t>Synthesis </a:t>
            </a:r>
            <a:r>
              <a:rPr lang="en-IN" sz="3200" b="1" dirty="0" smtClean="0">
                <a:latin typeface="+mn-lt"/>
                <a:ea typeface="+mn-ea"/>
                <a:cs typeface="+mn-cs"/>
              </a:rPr>
              <a:t>of </a:t>
            </a:r>
            <a:r>
              <a:rPr lang="en-IN" sz="3200" b="1" dirty="0">
                <a:latin typeface="+mn-lt"/>
                <a:ea typeface="+mn-ea"/>
                <a:cs typeface="+mn-cs"/>
              </a:rPr>
              <a:t>Pyridines through Condensation of 1,3-Diketones With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Cyanoacetamid</a:t>
            </a:r>
            <a:r>
              <a:rPr lang="en-IN" sz="3200" dirty="0" err="1">
                <a:latin typeface="+mn-lt"/>
                <a:ea typeface="+mn-ea"/>
                <a:cs typeface="+mn-cs"/>
              </a:rPr>
              <a:t>e</a:t>
            </a:r>
            <a:endParaRPr lang="en-US" sz="3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685800" y="1981200"/>
          <a:ext cx="6869705" cy="383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CS ChemDraw Drawing" r:id="rId3" imgW="4731696" imgH="2643727" progId="ChemDraw.Document.6.0">
                  <p:embed/>
                </p:oleObj>
              </mc:Choice>
              <mc:Fallback>
                <p:oleObj name="CS ChemDraw Drawing" r:id="rId3" imgW="4731696" imgH="2643727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6869705" cy="383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r>
              <a:rPr lang="en-IN" sz="3200" b="1" dirty="0">
                <a:latin typeface="+mn-lt"/>
                <a:ea typeface="+mn-ea"/>
                <a:cs typeface="+mn-cs"/>
              </a:rPr>
              <a:t>Synthesis of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Triazines</a:t>
            </a:r>
            <a:r>
              <a:rPr lang="en-IN" sz="3200" b="1" dirty="0">
                <a:latin typeface="+mn-lt"/>
                <a:ea typeface="+mn-ea"/>
                <a:cs typeface="+mn-cs"/>
              </a:rPr>
              <a:t> through Condensation of 1,2-Diketones with Guanidine/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Aminoguanidine</a:t>
            </a:r>
            <a:r>
              <a:rPr lang="en-IN" sz="3200" b="1" dirty="0">
                <a:latin typeface="+mn-lt"/>
                <a:ea typeface="+mn-ea"/>
                <a:cs typeface="+mn-cs"/>
              </a:rPr>
              <a:t>/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Amidine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066800" y="1828800"/>
          <a:ext cx="7139164" cy="458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CS ChemDraw Drawing" r:id="rId3" imgW="5268068" imgH="3385868" progId="ChemDraw.Document.6.0">
                  <p:embed/>
                </p:oleObj>
              </mc:Choice>
              <mc:Fallback>
                <p:oleObj name="CS ChemDraw Drawing" r:id="rId3" imgW="5268068" imgH="3385868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7139164" cy="458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Pyrylium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Thiopyrylium</a:t>
            </a:r>
            <a:r>
              <a:rPr lang="en-US" sz="3200" b="1" dirty="0" smtClean="0"/>
              <a:t> Salts and Their Transformation to </a:t>
            </a:r>
            <a:r>
              <a:rPr lang="en-US" sz="3200" b="1" dirty="0" err="1" smtClean="0"/>
              <a:t>Heterocycles</a:t>
            </a:r>
            <a:endParaRPr lang="en-US" sz="3200" b="1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908175" y="1679574"/>
          <a:ext cx="6245225" cy="5596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CS ChemDraw Drawing" r:id="rId3" imgW="7775102" imgH="6967448" progId="ChemDraw.Document.6.0">
                  <p:embed/>
                </p:oleObj>
              </mc:Choice>
              <mc:Fallback>
                <p:oleObj name="CS ChemDraw Drawing" r:id="rId3" imgW="7775102" imgH="6967448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679574"/>
                        <a:ext cx="6245225" cy="5596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+mn-lt"/>
                <a:ea typeface="+mn-ea"/>
                <a:cs typeface="+mn-cs"/>
              </a:rPr>
              <a:t>Heterocycles</a:t>
            </a:r>
            <a:r>
              <a:rPr lang="en-US" sz="3200" b="1" dirty="0" smtClean="0">
                <a:latin typeface="+mn-lt"/>
                <a:ea typeface="+mn-ea"/>
                <a:cs typeface="+mn-cs"/>
              </a:rPr>
              <a:t> Derived from 1,5-Dielectrophiles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981200" y="1447800"/>
          <a:ext cx="401955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CS ChemDraw Drawing" r:id="rId3" imgW="6062223" imgH="4877968" progId="ChemDraw.Document.6.0">
                  <p:embed/>
                </p:oleObj>
              </mc:Choice>
              <mc:Fallback>
                <p:oleObj name="CS ChemDraw Drawing" r:id="rId3" imgW="6062223" imgH="4877968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47800"/>
                        <a:ext cx="4019550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752600" y="1371600"/>
          <a:ext cx="5254625" cy="4761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CS ChemDraw Drawing" r:id="rId5" imgW="5633936" imgH="5101985" progId="ChemDraw.Document.6.0">
                  <p:embed/>
                </p:oleObj>
              </mc:Choice>
              <mc:Fallback>
                <p:oleObj name="CS ChemDraw Drawing" r:id="rId5" imgW="5633936" imgH="5101985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71600"/>
                        <a:ext cx="5254625" cy="4761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err="1" smtClean="0"/>
              <a:t>Heterocycles</a:t>
            </a:r>
            <a:r>
              <a:rPr lang="en-US" sz="3200" b="1" dirty="0" smtClean="0"/>
              <a:t> Derived from 1,2-Bielectrophiles</a:t>
            </a:r>
            <a:br>
              <a:rPr lang="en-US" sz="3200" b="1" dirty="0" smtClean="0"/>
            </a:br>
            <a:r>
              <a:rPr lang="en-US" sz="3200" b="1" dirty="0" smtClean="0"/>
              <a:t>and 1,3-Binucleophiles</a:t>
            </a:r>
            <a:br>
              <a:rPr lang="en-US" sz="3200" b="1" dirty="0" smtClean="0"/>
            </a:br>
            <a:endParaRPr lang="en-US" sz="3200" b="1" dirty="0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908175" y="1292225"/>
          <a:ext cx="5437188" cy="444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CS ChemDraw Drawing" r:id="rId3" imgW="5437221" imgH="4431282" progId="ChemDraw.Document.6.0">
                  <p:embed/>
                </p:oleObj>
              </mc:Choice>
              <mc:Fallback>
                <p:oleObj name="CS ChemDraw Drawing" r:id="rId3" imgW="5437221" imgH="443128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292225"/>
                        <a:ext cx="5437188" cy="444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Synthesis of </a:t>
            </a:r>
            <a:r>
              <a:rPr lang="en-US" sz="3200" b="1" dirty="0" err="1" smtClean="0"/>
              <a:t>Pyrroles</a:t>
            </a:r>
            <a:endParaRPr lang="en-US" sz="3200" b="1" dirty="0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2435225" y="1600200"/>
          <a:ext cx="4492625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CS ChemDraw Drawing" r:id="rId3" imgW="5688789" imgH="6273830" progId="ChemDraw.Document.6.0">
                  <p:embed/>
                </p:oleObj>
              </mc:Choice>
              <mc:Fallback>
                <p:oleObj name="CS ChemDraw Drawing" r:id="rId3" imgW="5688789" imgH="627383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5" y="1600200"/>
                        <a:ext cx="4492625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Synthesis of </a:t>
            </a:r>
            <a:r>
              <a:rPr lang="en-US" sz="3200" b="1" dirty="0" err="1" smtClean="0"/>
              <a:t>Thiophene</a:t>
            </a:r>
            <a:endParaRPr lang="en-US" sz="3200" b="1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978025" y="1570038"/>
          <a:ext cx="4879975" cy="493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CS ChemDraw Drawing" r:id="rId3" imgW="5373181" imgH="5423589" progId="ChemDraw.Document.6.0">
                  <p:embed/>
                </p:oleObj>
              </mc:Choice>
              <mc:Fallback>
                <p:oleObj name="CS ChemDraw Drawing" r:id="rId3" imgW="5373181" imgH="5423589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1570038"/>
                        <a:ext cx="4879975" cy="4937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sz="3200" b="1" dirty="0" smtClean="0">
                <a:latin typeface="+mn-lt"/>
                <a:ea typeface="+mn-ea"/>
                <a:cs typeface="+mn-cs"/>
              </a:rPr>
              <a:t>Classification </a:t>
            </a:r>
            <a:r>
              <a:rPr lang="en-US" sz="3200" b="1" dirty="0">
                <a:latin typeface="+mn-lt"/>
                <a:ea typeface="+mn-ea"/>
                <a:cs typeface="+mn-cs"/>
              </a:rPr>
              <a:t>of </a:t>
            </a:r>
            <a:r>
              <a:rPr lang="en-US" sz="3200" b="1" dirty="0" err="1" smtClean="0">
                <a:latin typeface="+mn-lt"/>
                <a:ea typeface="+mn-ea"/>
                <a:cs typeface="+mn-cs"/>
              </a:rPr>
              <a:t>Heterocycles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905000" y="1600200"/>
          <a:ext cx="5059363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CS ChemDraw Drawing" r:id="rId3" imgW="3577887" imgH="2451789" progId="ChemDraw.Document.6.0">
                  <p:embed/>
                </p:oleObj>
              </mc:Choice>
              <mc:Fallback>
                <p:oleObj name="CS ChemDraw Drawing" r:id="rId3" imgW="3577887" imgH="2451789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00200"/>
                        <a:ext cx="5059363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atin typeface="+mn-lt"/>
                <a:ea typeface="+mn-ea"/>
                <a:cs typeface="+mn-cs"/>
              </a:rPr>
              <a:t>Condensation of 1,3-diketones with a- </a:t>
            </a:r>
            <a:r>
              <a:rPr lang="en-IN" sz="3200" b="1" dirty="0" err="1" smtClean="0">
                <a:latin typeface="+mn-lt"/>
                <a:ea typeface="+mn-ea"/>
                <a:cs typeface="+mn-cs"/>
              </a:rPr>
              <a:t>Haloketones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2133601" y="1295401"/>
          <a:ext cx="4648199" cy="5551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CS ChemDraw Drawing" r:id="rId3" imgW="4847347" imgH="5787785" progId="ChemDraw.Document.6.0">
                  <p:embed/>
                </p:oleObj>
              </mc:Choice>
              <mc:Fallback>
                <p:oleObj name="CS ChemDraw Drawing" r:id="rId3" imgW="4847347" imgH="5787785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1295401"/>
                        <a:ext cx="4648199" cy="5551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atin typeface="+mn-lt"/>
                <a:ea typeface="+mn-ea"/>
                <a:cs typeface="+mn-cs"/>
              </a:rPr>
              <a:t>Condensation of 1,2-Diketones with 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Dimethyl</a:t>
            </a:r>
            <a:r>
              <a:rPr lang="en-IN" sz="3200" b="1" dirty="0">
                <a:latin typeface="+mn-lt"/>
                <a:ea typeface="+mn-ea"/>
                <a:cs typeface="+mn-cs"/>
              </a:rPr>
              <a:t> 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diglycolate</a:t>
            </a:r>
            <a:r>
              <a:rPr lang="en-IN" sz="3200" b="1" dirty="0">
                <a:latin typeface="+mn-lt"/>
                <a:ea typeface="+mn-ea"/>
                <a:cs typeface="+mn-cs"/>
              </a:rPr>
              <a:t> and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dimethyl</a:t>
            </a:r>
            <a:r>
              <a:rPr lang="en-IN" sz="3200" b="1" dirty="0">
                <a:latin typeface="+mn-lt"/>
                <a:ea typeface="+mn-ea"/>
                <a:cs typeface="+mn-cs"/>
              </a:rPr>
              <a:t>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thiodiacetate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838200" y="1981200"/>
          <a:ext cx="7145784" cy="398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CS ChemDraw Drawing" r:id="rId3" imgW="5269689" imgH="2936216" progId="ChemDraw.Document.6.0">
                  <p:embed/>
                </p:oleObj>
              </mc:Choice>
              <mc:Fallback>
                <p:oleObj name="CS ChemDraw Drawing" r:id="rId3" imgW="5269689" imgH="2936216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7145784" cy="398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  <a:ea typeface="+mn-ea"/>
                <a:cs typeface="+mn-cs"/>
              </a:rPr>
              <a:t>Synthesis of 5-Membered </a:t>
            </a:r>
            <a:r>
              <a:rPr lang="en-US" sz="3200" b="1" dirty="0" err="1">
                <a:latin typeface="+mn-lt"/>
                <a:ea typeface="+mn-ea"/>
                <a:cs typeface="+mn-cs"/>
              </a:rPr>
              <a:t>Heterocycles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993775" y="1828800"/>
          <a:ext cx="6043613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CS ChemDraw Drawing" r:id="rId3" imgW="4332321" imgH="3146754" progId="ChemDraw.Document.6.0">
                  <p:embed/>
                </p:oleObj>
              </mc:Choice>
              <mc:Fallback>
                <p:oleObj name="CS ChemDraw Drawing" r:id="rId3" imgW="4332321" imgH="3146754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828800"/>
                        <a:ext cx="6043613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Heterocycles</a:t>
            </a:r>
            <a:r>
              <a:rPr lang="en-US" sz="3200" b="1" dirty="0" smtClean="0"/>
              <a:t> Derived from 1,4-Dielectrophiles with a </a:t>
            </a:r>
            <a:r>
              <a:rPr lang="en-US" sz="3200" b="1" dirty="0" err="1" smtClean="0"/>
              <a:t>Nucleophile</a:t>
            </a:r>
            <a:endParaRPr lang="en-US" sz="3200" b="1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978025" y="1600200"/>
          <a:ext cx="4959350" cy="486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CS ChemDraw Drawing" r:id="rId3" imgW="5109723" imgH="5004399" progId="ChemDraw.Document.6.0">
                  <p:embed/>
                </p:oleObj>
              </mc:Choice>
              <mc:Fallback>
                <p:oleObj name="CS ChemDraw Drawing" r:id="rId3" imgW="5109723" imgH="5004399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1600200"/>
                        <a:ext cx="4959350" cy="486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>
                <a:latin typeface="+mn-lt"/>
                <a:ea typeface="+mn-ea"/>
                <a:cs typeface="+mn-cs"/>
              </a:rPr>
              <a:t>Hetrocycles</a:t>
            </a:r>
            <a:r>
              <a:rPr lang="en-US" sz="3200" b="1" dirty="0">
                <a:latin typeface="+mn-lt"/>
                <a:ea typeface="+mn-ea"/>
                <a:cs typeface="+mn-cs"/>
              </a:rPr>
              <a:t> Derived from 1,4-Dielectrophiles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685800" y="1331913"/>
          <a:ext cx="6967538" cy="454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CS ChemDraw Drawing" r:id="rId3" imgW="5932521" imgH="3864364" progId="ChemDraw.Document.6.0">
                  <p:embed/>
                </p:oleObj>
              </mc:Choice>
              <mc:Fallback>
                <p:oleObj name="CS ChemDraw Drawing" r:id="rId3" imgW="5932521" imgH="3864364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31913"/>
                        <a:ext cx="6967538" cy="454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>
                <a:latin typeface="+mn-lt"/>
                <a:ea typeface="+mn-ea"/>
                <a:cs typeface="+mn-cs"/>
              </a:rPr>
              <a:t>Heterocycles</a:t>
            </a:r>
            <a:r>
              <a:rPr lang="en-US" sz="3200" b="1" dirty="0">
                <a:latin typeface="+mn-lt"/>
                <a:ea typeface="+mn-ea"/>
                <a:cs typeface="+mn-cs"/>
              </a:rPr>
              <a:t> Derived from 1,3-Dielectrophiles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85800" y="1370689"/>
          <a:ext cx="6857999" cy="4746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CS ChemDraw Drawing" r:id="rId3" imgW="5044062" imgH="3491002" progId="ChemDraw.Document.6.0">
                  <p:embed/>
                </p:oleObj>
              </mc:Choice>
              <mc:Fallback>
                <p:oleObj name="CS ChemDraw Drawing" r:id="rId3" imgW="5044062" imgH="3491002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0689"/>
                        <a:ext cx="6857999" cy="4746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err="1">
                <a:latin typeface="+mn-lt"/>
                <a:ea typeface="+mn-ea"/>
                <a:cs typeface="+mn-cs"/>
              </a:rPr>
              <a:t>Heterocycles</a:t>
            </a:r>
            <a:r>
              <a:rPr lang="en-IN" sz="3200" b="1" dirty="0">
                <a:latin typeface="+mn-lt"/>
                <a:ea typeface="+mn-ea"/>
                <a:cs typeface="+mn-cs"/>
              </a:rPr>
              <a:t> Derived from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Oxoktene</a:t>
            </a:r>
            <a:r>
              <a:rPr lang="en-IN" sz="3200" b="1" dirty="0">
                <a:latin typeface="+mn-lt"/>
                <a:ea typeface="+mn-ea"/>
                <a:cs typeface="+mn-cs"/>
              </a:rPr>
              <a:t>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dithioacetals</a:t>
            </a:r>
            <a:r>
              <a:rPr lang="en-IN" sz="3200" b="1" dirty="0">
                <a:latin typeface="+mn-lt"/>
                <a:ea typeface="+mn-ea"/>
                <a:cs typeface="+mn-cs"/>
              </a:rPr>
              <a:t> as 1,3-Dielectrophiles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838200" y="2286000"/>
          <a:ext cx="7025376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CS ChemDraw Drawing" r:id="rId3" imgW="5255638" imgH="2277913" progId="ChemDraw.Document.6.0">
                  <p:embed/>
                </p:oleObj>
              </mc:Choice>
              <mc:Fallback>
                <p:oleObj name="CS ChemDraw Drawing" r:id="rId3" imgW="5255638" imgH="2277913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0"/>
                        <a:ext cx="7025376" cy="304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atin typeface="+mn-lt"/>
                <a:ea typeface="+mn-ea"/>
                <a:cs typeface="+mn-cs"/>
              </a:rPr>
              <a:t>Transformation of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Nitriles</a:t>
            </a:r>
            <a:r>
              <a:rPr lang="en-IN" sz="3200" b="1" dirty="0">
                <a:latin typeface="+mn-lt"/>
                <a:ea typeface="+mn-ea"/>
                <a:cs typeface="+mn-cs"/>
              </a:rPr>
              <a:t> to Fused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Heterocycles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685800" y="1981200"/>
          <a:ext cx="7748335" cy="396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S ChemDraw Drawing" r:id="rId3" imgW="4416087" imgH="2262817" progId="ChemDraw.Document.6.0">
                  <p:embed/>
                </p:oleObj>
              </mc:Choice>
              <mc:Fallback>
                <p:oleObj name="CS ChemDraw Drawing" r:id="rId3" imgW="4416087" imgH="2262817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48335" cy="396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N" sz="3200" b="1" dirty="0">
                <a:latin typeface="+mn-lt"/>
                <a:ea typeface="+mn-ea"/>
                <a:cs typeface="+mn-cs"/>
              </a:rPr>
              <a:t>Transformation of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Nitrile</a:t>
            </a:r>
            <a:r>
              <a:rPr lang="en-IN" sz="3200" b="1" dirty="0">
                <a:latin typeface="+mn-lt"/>
                <a:ea typeface="+mn-ea"/>
                <a:cs typeface="+mn-cs"/>
              </a:rPr>
              <a:t> to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Thiadiazzoles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85800" y="2362200"/>
          <a:ext cx="7416017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S ChemDraw Drawing" r:id="rId3" imgW="3747040" imgH="927609" progId="ChemDraw.Document.6.0">
                  <p:embed/>
                </p:oleObj>
              </mc:Choice>
              <mc:Fallback>
                <p:oleObj name="CS ChemDraw Drawing" r:id="rId3" imgW="3747040" imgH="927609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62200"/>
                        <a:ext cx="7416017" cy="183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b="1" dirty="0">
                <a:latin typeface="+mn-lt"/>
                <a:ea typeface="+mn-ea"/>
                <a:cs typeface="+mn-cs"/>
              </a:rPr>
              <a:t>Transformation of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Nitrile</a:t>
            </a:r>
            <a:r>
              <a:rPr lang="en-IN" sz="3200" b="1" dirty="0">
                <a:latin typeface="+mn-lt"/>
                <a:ea typeface="+mn-ea"/>
                <a:cs typeface="+mn-cs"/>
              </a:rPr>
              <a:t> to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Thiadiazzoles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749885" y="1454081"/>
          <a:ext cx="7632115" cy="395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CS ChemDraw Drawing" r:id="rId3" imgW="4931113" imgH="2555306" progId="ChemDraw.Document.6.0">
                  <p:embed/>
                </p:oleObj>
              </mc:Choice>
              <mc:Fallback>
                <p:oleObj name="CS ChemDraw Drawing" r:id="rId3" imgW="4931113" imgH="2555306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885" y="1454081"/>
                        <a:ext cx="7632115" cy="3956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  <a:ea typeface="+mn-ea"/>
                <a:cs typeface="+mn-cs"/>
              </a:rPr>
              <a:t>Types </a:t>
            </a:r>
            <a:r>
              <a:rPr lang="en-US" sz="3200" b="1" dirty="0" smtClean="0">
                <a:latin typeface="+mn-lt"/>
                <a:ea typeface="+mn-ea"/>
                <a:cs typeface="+mn-cs"/>
              </a:rPr>
              <a:t>of Unsaturated </a:t>
            </a:r>
            <a:r>
              <a:rPr lang="en-US" sz="3200" b="1" dirty="0" err="1">
                <a:latin typeface="+mn-lt"/>
                <a:ea typeface="+mn-ea"/>
                <a:cs typeface="+mn-cs"/>
              </a:rPr>
              <a:t>Heterocycles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524000" y="1600200"/>
          <a:ext cx="6242050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CS ChemDraw Drawing" r:id="rId3" imgW="4769796" imgH="3134354" progId="ChemDraw.Document.6.0">
                  <p:embed/>
                </p:oleObj>
              </mc:Choice>
              <mc:Fallback>
                <p:oleObj name="CS ChemDraw Drawing" r:id="rId3" imgW="4769796" imgH="3134354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0200"/>
                        <a:ext cx="6242050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atin typeface="+mn-lt"/>
                <a:ea typeface="+mn-ea"/>
                <a:cs typeface="+mn-cs"/>
              </a:rPr>
              <a:t>Transformation of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Nitrile</a:t>
            </a:r>
            <a:r>
              <a:rPr lang="en-IN" sz="3200" b="1" dirty="0">
                <a:latin typeface="+mn-lt"/>
                <a:ea typeface="+mn-ea"/>
                <a:cs typeface="+mn-cs"/>
              </a:rPr>
              <a:t> to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Heterocycles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838200" y="2362200"/>
          <a:ext cx="7704606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CS ChemDraw Drawing" r:id="rId3" imgW="5478294" imgH="2101341" progId="ChemDraw.Document.6.0">
                  <p:embed/>
                </p:oleObj>
              </mc:Choice>
              <mc:Fallback>
                <p:oleObj name="CS ChemDraw Drawing" r:id="rId3" imgW="5478294" imgH="2101341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62200"/>
                        <a:ext cx="7704606" cy="295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b="1" dirty="0">
                <a:latin typeface="+mn-lt"/>
                <a:ea typeface="+mn-ea"/>
                <a:cs typeface="+mn-cs"/>
              </a:rPr>
              <a:t>Transformation of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Nitrile</a:t>
            </a:r>
            <a:r>
              <a:rPr lang="en-IN" sz="3200" b="1" dirty="0">
                <a:latin typeface="+mn-lt"/>
                <a:ea typeface="+mn-ea"/>
                <a:cs typeface="+mn-cs"/>
              </a:rPr>
              <a:t> to Fused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Heterocycles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838200" y="1676400"/>
          <a:ext cx="7086600" cy="44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CS ChemDraw Drawing" r:id="rId3" imgW="4513634" imgH="2828386" progId="ChemDraw.Document.6.0">
                  <p:embed/>
                </p:oleObj>
              </mc:Choice>
              <mc:Fallback>
                <p:oleObj name="CS ChemDraw Drawing" r:id="rId3" imgW="4513634" imgH="2828386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7086600" cy="44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b="1" dirty="0">
                <a:latin typeface="+mn-lt"/>
                <a:ea typeface="+mn-ea"/>
                <a:cs typeface="+mn-cs"/>
              </a:rPr>
              <a:t>Transformation of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Nitrile</a:t>
            </a:r>
            <a:r>
              <a:rPr lang="en-IN" sz="3200" b="1" dirty="0">
                <a:latin typeface="+mn-lt"/>
                <a:ea typeface="+mn-ea"/>
                <a:cs typeface="+mn-cs"/>
              </a:rPr>
              <a:t> to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Heterocycles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68458" y="1447800"/>
          <a:ext cx="7911034" cy="4114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CS ChemDraw Drawing" r:id="rId3" imgW="5204028" imgH="2706268" progId="ChemDraw.Document.6.0">
                  <p:embed/>
                </p:oleObj>
              </mc:Choice>
              <mc:Fallback>
                <p:oleObj name="CS ChemDraw Drawing" r:id="rId3" imgW="5204028" imgH="2706268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58" y="1447800"/>
                        <a:ext cx="7911034" cy="4114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atin typeface="+mn-lt"/>
                <a:ea typeface="+mn-ea"/>
                <a:cs typeface="+mn-cs"/>
              </a:rPr>
              <a:t>Transformation of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Hydrazides</a:t>
            </a:r>
            <a:r>
              <a:rPr lang="en-IN" sz="3200" b="1" dirty="0">
                <a:latin typeface="+mn-lt"/>
                <a:ea typeface="+mn-ea"/>
                <a:cs typeface="+mn-cs"/>
              </a:rPr>
              <a:t> to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Oxadiazoles</a:t>
            </a:r>
            <a:r>
              <a:rPr lang="en-IN" sz="3200" b="1" dirty="0">
                <a:latin typeface="+mn-lt"/>
                <a:ea typeface="+mn-ea"/>
                <a:cs typeface="+mn-cs"/>
              </a:rPr>
              <a:t>, </a:t>
            </a:r>
            <a:br>
              <a:rPr lang="en-IN" sz="3200" b="1" dirty="0">
                <a:latin typeface="+mn-lt"/>
                <a:ea typeface="+mn-ea"/>
                <a:cs typeface="+mn-cs"/>
              </a:rPr>
            </a:br>
            <a:r>
              <a:rPr lang="en-IN" sz="3200" b="1" dirty="0" err="1">
                <a:latin typeface="+mn-lt"/>
                <a:ea typeface="+mn-ea"/>
                <a:cs typeface="+mn-cs"/>
              </a:rPr>
              <a:t>Thiadiazoles</a:t>
            </a:r>
            <a:r>
              <a:rPr lang="en-IN" sz="3200" b="1" dirty="0">
                <a:latin typeface="+mn-lt"/>
                <a:ea typeface="+mn-ea"/>
                <a:cs typeface="+mn-cs"/>
              </a:rPr>
              <a:t> and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Triazoles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371600" y="1752600"/>
          <a:ext cx="6248400" cy="4764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S ChemDraw Drawing" r:id="rId3" imgW="3643549" imgH="2777706" progId="ChemDraw.Document.6.0">
                  <p:embed/>
                </p:oleObj>
              </mc:Choice>
              <mc:Fallback>
                <p:oleObj name="CS ChemDraw Drawing" r:id="rId3" imgW="3643549" imgH="2777706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52600"/>
                        <a:ext cx="6248400" cy="4764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err="1">
                <a:latin typeface="+mn-lt"/>
                <a:ea typeface="+mn-ea"/>
                <a:cs typeface="+mn-cs"/>
              </a:rPr>
              <a:t>Heterocycles</a:t>
            </a:r>
            <a:r>
              <a:rPr lang="en-IN" sz="3200" b="1" dirty="0">
                <a:latin typeface="+mn-lt"/>
                <a:ea typeface="+mn-ea"/>
                <a:cs typeface="+mn-cs"/>
              </a:rPr>
              <a:t> Derived from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Cycloaddition</a:t>
            </a:r>
            <a:r>
              <a:rPr lang="en-IN" sz="3200" b="1" dirty="0">
                <a:latin typeface="+mn-lt"/>
                <a:ea typeface="+mn-ea"/>
                <a:cs typeface="+mn-cs"/>
              </a:rPr>
              <a:t>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Reactios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914400" y="1560513"/>
          <a:ext cx="5575300" cy="368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CS ChemDraw Drawing" r:id="rId3" imgW="4301787" imgH="2844830" progId="ChemDraw.Document.6.0">
                  <p:embed/>
                </p:oleObj>
              </mc:Choice>
              <mc:Fallback>
                <p:oleObj name="CS ChemDraw Drawing" r:id="rId3" imgW="4301787" imgH="284483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60513"/>
                        <a:ext cx="5575300" cy="368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b="1" dirty="0" err="1">
                <a:latin typeface="+mn-lt"/>
                <a:ea typeface="+mn-ea"/>
                <a:cs typeface="+mn-cs"/>
              </a:rPr>
              <a:t>Heterocycles</a:t>
            </a:r>
            <a:r>
              <a:rPr lang="en-IN" sz="3200" b="1" dirty="0">
                <a:latin typeface="+mn-lt"/>
                <a:ea typeface="+mn-ea"/>
                <a:cs typeface="+mn-cs"/>
              </a:rPr>
              <a:t> Derived from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Cycloaddition</a:t>
            </a:r>
            <a:r>
              <a:rPr lang="en-IN" sz="3200" b="1" dirty="0">
                <a:latin typeface="+mn-lt"/>
                <a:ea typeface="+mn-ea"/>
                <a:cs typeface="+mn-cs"/>
              </a:rPr>
              <a:t> </a:t>
            </a:r>
            <a:r>
              <a:rPr lang="en-IN" sz="3200" b="1" dirty="0" err="1" smtClean="0">
                <a:latin typeface="+mn-lt"/>
                <a:ea typeface="+mn-ea"/>
                <a:cs typeface="+mn-cs"/>
              </a:rPr>
              <a:t>Reactios</a:t>
            </a:r>
            <a:r>
              <a:rPr lang="en-IN" sz="3200" b="1" dirty="0" smtClean="0">
                <a:latin typeface="+mn-lt"/>
                <a:ea typeface="+mn-ea"/>
                <a:cs typeface="+mn-cs"/>
              </a:rPr>
              <a:t> (Contd.)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143000" y="1905000"/>
          <a:ext cx="6808788" cy="287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CS ChemDraw Drawing" r:id="rId3" imgW="4821677" imgH="2029634" progId="ChemDraw.Document.6.0">
                  <p:embed/>
                </p:oleObj>
              </mc:Choice>
              <mc:Fallback>
                <p:oleObj name="CS ChemDraw Drawing" r:id="rId3" imgW="4821677" imgH="2029634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05000"/>
                        <a:ext cx="6808788" cy="287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latin typeface="+mn-lt"/>
                <a:ea typeface="+mn-ea"/>
                <a:cs typeface="+mn-cs"/>
              </a:rPr>
              <a:t>Ketene </a:t>
            </a:r>
            <a:r>
              <a:rPr lang="en-US" sz="3200" dirty="0" err="1">
                <a:latin typeface="+mn-lt"/>
                <a:ea typeface="+mn-ea"/>
                <a:cs typeface="+mn-cs"/>
              </a:rPr>
              <a:t>Dithioacetals</a:t>
            </a:r>
            <a:endParaRPr 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err="1" smtClean="0"/>
              <a:t>Donar</a:t>
            </a:r>
            <a:r>
              <a:rPr lang="en-IN" sz="2000" dirty="0" smtClean="0"/>
              <a:t>-acceptor or push-pull </a:t>
            </a:r>
            <a:r>
              <a:rPr lang="en-IN" sz="2000" dirty="0" err="1" smtClean="0"/>
              <a:t>ethylenes</a:t>
            </a:r>
            <a:r>
              <a:rPr lang="en-IN" sz="2000" dirty="0" smtClean="0"/>
              <a:t> having electron withdrawing substituent        </a:t>
            </a:r>
            <a:r>
              <a:rPr lang="el-GR" sz="2000" dirty="0" smtClean="0"/>
              <a:t>α</a:t>
            </a:r>
            <a:r>
              <a:rPr lang="en-IN" sz="2000" dirty="0" smtClean="0"/>
              <a:t>- carbon atom and two </a:t>
            </a:r>
            <a:r>
              <a:rPr lang="en-IN" sz="2000" dirty="0" err="1" smtClean="0"/>
              <a:t>alkylthio</a:t>
            </a:r>
            <a:r>
              <a:rPr lang="en-IN" sz="2000" dirty="0" smtClean="0"/>
              <a:t> groups at </a:t>
            </a:r>
            <a:r>
              <a:rPr lang="el-GR" sz="2000" dirty="0" smtClean="0"/>
              <a:t>β</a:t>
            </a:r>
            <a:r>
              <a:rPr lang="en-IN" sz="2000" dirty="0" smtClean="0"/>
              <a:t>- carbon atom are known as ketene </a:t>
            </a:r>
            <a:r>
              <a:rPr lang="en-IN" sz="2000" dirty="0" err="1" smtClean="0"/>
              <a:t>dithioacetals.They</a:t>
            </a:r>
            <a:r>
              <a:rPr lang="en-IN" sz="2000" dirty="0" smtClean="0"/>
              <a:t> are generally formed from the reaction of active </a:t>
            </a:r>
            <a:r>
              <a:rPr lang="en-IN" sz="2000" dirty="0" err="1" smtClean="0"/>
              <a:t>methylene</a:t>
            </a:r>
            <a:r>
              <a:rPr lang="en-IN" sz="2000" dirty="0" smtClean="0"/>
              <a:t> containing compound with carbon disulphide in the </a:t>
            </a:r>
            <a:r>
              <a:rPr lang="en-IN" sz="2000" dirty="0" err="1" smtClean="0"/>
              <a:t>poresence</a:t>
            </a:r>
            <a:r>
              <a:rPr lang="en-IN" sz="2000" dirty="0" smtClean="0"/>
              <a:t> of base </a:t>
            </a:r>
            <a:r>
              <a:rPr lang="en-IN" sz="2000" dirty="0" err="1" smtClean="0"/>
              <a:t>folloed</a:t>
            </a:r>
            <a:r>
              <a:rPr lang="en-IN" sz="2000" dirty="0" smtClean="0"/>
              <a:t> by alkylation.</a:t>
            </a:r>
            <a:endParaRPr lang="en-US" sz="2000" dirty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762000" y="3429000"/>
          <a:ext cx="80010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CS ChemDraw Drawing" r:id="rId3" imgW="4556328" imgH="1171575" progId="ChemDraw.Document.6.0">
                  <p:embed/>
                </p:oleObj>
              </mc:Choice>
              <mc:Fallback>
                <p:oleObj name="CS ChemDraw Drawing" r:id="rId3" imgW="4556328" imgH="1171575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29000"/>
                        <a:ext cx="80010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atin typeface="+mn-lt"/>
                <a:ea typeface="+mn-ea"/>
                <a:cs typeface="+mn-cs"/>
              </a:rPr>
              <a:t>Synthesis </a:t>
            </a:r>
            <a:r>
              <a:rPr lang="en-IN" sz="3200" b="1" dirty="0" smtClean="0">
                <a:latin typeface="+mn-lt"/>
                <a:ea typeface="+mn-ea"/>
                <a:cs typeface="+mn-cs"/>
              </a:rPr>
              <a:t>of </a:t>
            </a:r>
            <a:r>
              <a:rPr lang="en-IN" sz="3200" b="1" dirty="0" err="1" smtClean="0">
                <a:latin typeface="+mn-lt"/>
                <a:ea typeface="+mn-ea"/>
                <a:cs typeface="+mn-cs"/>
              </a:rPr>
              <a:t>Pyridones</a:t>
            </a:r>
            <a:r>
              <a:rPr lang="en-IN" sz="3200" b="1" dirty="0" smtClean="0">
                <a:latin typeface="+mn-lt"/>
                <a:ea typeface="+mn-ea"/>
                <a:cs typeface="+mn-cs"/>
              </a:rPr>
              <a:t> from </a:t>
            </a:r>
            <a:r>
              <a:rPr lang="en-IN" sz="3200" b="1" dirty="0" err="1" smtClean="0">
                <a:latin typeface="+mn-lt"/>
                <a:ea typeface="+mn-ea"/>
                <a:cs typeface="+mn-cs"/>
              </a:rPr>
              <a:t>Oxoketene</a:t>
            </a:r>
            <a:r>
              <a:rPr lang="en-IN" sz="3200" b="1" dirty="0" smtClean="0">
                <a:latin typeface="+mn-lt"/>
                <a:ea typeface="+mn-ea"/>
                <a:cs typeface="+mn-cs"/>
              </a:rPr>
              <a:t> </a:t>
            </a:r>
            <a:r>
              <a:rPr lang="en-IN" sz="3200" b="1" dirty="0" err="1" smtClean="0">
                <a:latin typeface="+mn-lt"/>
                <a:ea typeface="+mn-ea"/>
                <a:cs typeface="+mn-cs"/>
              </a:rPr>
              <a:t>Dithioacetals</a:t>
            </a:r>
            <a:r>
              <a:rPr lang="en-IN" sz="3200" b="1" dirty="0" smtClean="0">
                <a:latin typeface="+mn-lt"/>
                <a:ea typeface="+mn-ea"/>
                <a:cs typeface="+mn-cs"/>
              </a:rPr>
              <a:t> with </a:t>
            </a:r>
            <a:r>
              <a:rPr lang="en-IN" sz="3200" b="1" dirty="0" err="1" smtClean="0">
                <a:latin typeface="+mn-lt"/>
                <a:ea typeface="+mn-ea"/>
                <a:cs typeface="+mn-cs"/>
              </a:rPr>
              <a:t>Cyanoacetamide</a:t>
            </a:r>
            <a:endParaRPr lang="en-US" sz="3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57200" y="1978025"/>
          <a:ext cx="7821613" cy="384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CS ChemDraw Drawing" r:id="rId3" imgW="5370209" imgH="2619465" progId="ChemDraw.Document.6.0">
                  <p:embed/>
                </p:oleObj>
              </mc:Choice>
              <mc:Fallback>
                <p:oleObj name="CS ChemDraw Drawing" r:id="rId3" imgW="5370209" imgH="2619465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78025"/>
                        <a:ext cx="7821613" cy="384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err="1">
                <a:latin typeface="+mn-lt"/>
                <a:ea typeface="+mn-ea"/>
                <a:cs typeface="+mn-cs"/>
              </a:rPr>
              <a:t>Heterocycles</a:t>
            </a:r>
            <a:r>
              <a:rPr lang="en-IN" sz="3200" b="1" dirty="0">
                <a:latin typeface="+mn-lt"/>
                <a:ea typeface="+mn-ea"/>
                <a:cs typeface="+mn-cs"/>
              </a:rPr>
              <a:t> Derived from Ketene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dithioacetals</a:t>
            </a:r>
            <a:r>
              <a:rPr lang="en-IN" sz="3200" b="1" dirty="0">
                <a:latin typeface="+mn-lt"/>
                <a:ea typeface="+mn-ea"/>
                <a:cs typeface="+mn-cs"/>
              </a:rPr>
              <a:t> as 1,3-Dielectrophiles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371600" y="1660525"/>
          <a:ext cx="6321425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CS ChemDraw Drawing" r:id="rId3" imgW="4589834" imgH="2617847" progId="ChemDraw.Document.6.0">
                  <p:embed/>
                </p:oleObj>
              </mc:Choice>
              <mc:Fallback>
                <p:oleObj name="CS ChemDraw Drawing" r:id="rId3" imgW="4589834" imgH="2617847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60525"/>
                        <a:ext cx="6321425" cy="360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b="1" dirty="0" err="1">
                <a:latin typeface="+mn-lt"/>
                <a:ea typeface="+mn-ea"/>
                <a:cs typeface="+mn-cs"/>
              </a:rPr>
              <a:t>Heterocycles</a:t>
            </a:r>
            <a:r>
              <a:rPr lang="en-IN" sz="3200" b="1" dirty="0">
                <a:latin typeface="+mn-lt"/>
                <a:ea typeface="+mn-ea"/>
                <a:cs typeface="+mn-cs"/>
              </a:rPr>
              <a:t> Derived from 1,-Dielectrophiles with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Dinucleophiles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762000" y="2057400"/>
          <a:ext cx="762311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CS ChemDraw Drawing" r:id="rId3" imgW="5790930" imgH="2800620" progId="ChemDraw.Document.6.0">
                  <p:embed/>
                </p:oleObj>
              </mc:Choice>
              <mc:Fallback>
                <p:oleObj name="CS ChemDraw Drawing" r:id="rId3" imgW="5790930" imgH="280062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7623110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atin typeface="+mn-lt"/>
                <a:ea typeface="+mn-ea"/>
                <a:cs typeface="+mn-cs"/>
              </a:rPr>
              <a:t>Manipulation of Electronic Properties of  </a:t>
            </a:r>
            <a:r>
              <a:rPr lang="az-Cyrl-AZ" sz="3200" b="1" dirty="0" smtClean="0">
                <a:latin typeface="+mn-lt"/>
                <a:ea typeface="+mn-ea"/>
                <a:cs typeface="+mn-cs"/>
              </a:rPr>
              <a:t>ᴫ</a:t>
            </a:r>
            <a:r>
              <a:rPr lang="en-IN" sz="3200" b="1" dirty="0" smtClean="0">
                <a:latin typeface="+mn-lt"/>
                <a:ea typeface="+mn-ea"/>
                <a:cs typeface="+mn-cs"/>
              </a:rPr>
              <a:t>-Rich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Heterocycles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874713" y="1630363"/>
          <a:ext cx="7662862" cy="346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CS ChemDraw Drawing" r:id="rId3" imgW="5283200" imgH="2386282" progId="ChemDraw.Document.6.0">
                  <p:embed/>
                </p:oleObj>
              </mc:Choice>
              <mc:Fallback>
                <p:oleObj name="CS ChemDraw Drawing" r:id="rId3" imgW="5283200" imgH="2386282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1630363"/>
                        <a:ext cx="7662862" cy="346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/>
              <a:t>Transformation of Amide to </a:t>
            </a:r>
            <a:r>
              <a:rPr lang="en-IN" sz="3200" b="1" dirty="0" err="1" smtClean="0"/>
              <a:t>Heterocycles</a:t>
            </a:r>
            <a:endParaRPr 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6081713" cy="465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Oxygen and Sulfur Fused </a:t>
            </a:r>
            <a:r>
              <a:rPr lang="en-US" sz="3200" b="1" dirty="0" err="1" smtClean="0"/>
              <a:t>Heterocyces</a:t>
            </a:r>
            <a:endParaRPr lang="en-US" sz="3200" b="1" dirty="0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1066799" y="2209800"/>
          <a:ext cx="744469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CS ChemDraw Drawing" r:id="rId3" imgW="7008480" imgH="3834000" progId="ChemDraw.Document.6.0">
                  <p:embed/>
                </p:oleObj>
              </mc:Choice>
              <mc:Fallback>
                <p:oleObj name="CS ChemDraw Drawing" r:id="rId3" imgW="7008480" imgH="383400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99" y="2209800"/>
                        <a:ext cx="7444697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Synthesis of </a:t>
            </a:r>
            <a:r>
              <a:rPr lang="en-US" sz="3200" b="1" dirty="0" err="1" smtClean="0"/>
              <a:t>Benzo</a:t>
            </a:r>
            <a:r>
              <a:rPr lang="en-US" sz="3200" b="1" dirty="0" smtClean="0"/>
              <a:t>[h]</a:t>
            </a:r>
            <a:r>
              <a:rPr lang="en-US" sz="3200" b="1" dirty="0" err="1" smtClean="0"/>
              <a:t>chromenes</a:t>
            </a:r>
            <a:r>
              <a:rPr lang="en-US" sz="3200" b="1" dirty="0" smtClean="0"/>
              <a:t> from Ketene </a:t>
            </a:r>
            <a:r>
              <a:rPr lang="en-US" sz="3200" b="1" dirty="0" err="1" smtClean="0"/>
              <a:t>Dithioacetals</a:t>
            </a:r>
            <a:endParaRPr lang="en-US" sz="3200" b="1" dirty="0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752600" y="2209800"/>
          <a:ext cx="5205536" cy="365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name="CS ChemDraw Drawing" r:id="rId3" imgW="3681379" imgH="2584150" progId="ChemDraw.Document.6.0">
                  <p:embed/>
                </p:oleObj>
              </mc:Choice>
              <mc:Fallback>
                <p:oleObj name="CS ChemDraw Drawing" r:id="rId3" imgW="3681379" imgH="258415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09800"/>
                        <a:ext cx="5205536" cy="365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5800" y="1752600"/>
          <a:ext cx="7467600" cy="239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S ChemDraw Drawing" r:id="rId3" imgW="5231319" imgH="1612061" progId="ChemDraw.Document.6.0">
                  <p:embed/>
                </p:oleObj>
              </mc:Choice>
              <mc:Fallback>
                <p:oleObj name="CS ChemDraw Drawing" r:id="rId3" imgW="5231319" imgH="1612061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2600"/>
                        <a:ext cx="7467600" cy="239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304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Synthesis of </a:t>
            </a:r>
            <a:r>
              <a:rPr lang="en-US" sz="3200" b="1" dirty="0" err="1" smtClean="0"/>
              <a:t>Isoquinolines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atin typeface="+mn-lt"/>
                <a:ea typeface="+mn-ea"/>
                <a:cs typeface="+mn-cs"/>
              </a:rPr>
              <a:t>Transformation of  Cyclic </a:t>
            </a:r>
            <a:r>
              <a:rPr lang="en-IN" sz="3200" b="1" dirty="0" err="1" smtClean="0">
                <a:latin typeface="+mn-lt"/>
                <a:ea typeface="+mn-ea"/>
                <a:cs typeface="+mn-cs"/>
              </a:rPr>
              <a:t>Hemiaminal</a:t>
            </a:r>
            <a:r>
              <a:rPr lang="en-IN" sz="3200" b="1" dirty="0" smtClean="0">
                <a:latin typeface="+mn-lt"/>
                <a:ea typeface="+mn-ea"/>
                <a:cs typeface="+mn-cs"/>
              </a:rPr>
              <a:t> </a:t>
            </a:r>
            <a:r>
              <a:rPr lang="en-IN" sz="3200" b="1" dirty="0">
                <a:latin typeface="+mn-lt"/>
                <a:ea typeface="+mn-ea"/>
                <a:cs typeface="+mn-cs"/>
              </a:rPr>
              <a:t>to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Pyrimidines</a:t>
            </a:r>
            <a:r>
              <a:rPr lang="en-IN" sz="3200" b="1" dirty="0">
                <a:latin typeface="+mn-lt"/>
                <a:ea typeface="+mn-ea"/>
                <a:cs typeface="+mn-cs"/>
              </a:rPr>
              <a:t> and Pyridines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65175" y="1511300"/>
          <a:ext cx="7812088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S ChemDraw Drawing" r:id="rId3" imgW="5551521" imgH="3632799" progId="ChemDraw.Document.6.0">
                  <p:embed/>
                </p:oleObj>
              </mc:Choice>
              <mc:Fallback>
                <p:oleObj name="CS ChemDraw Drawing" r:id="rId3" imgW="5551521" imgH="3632799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1511300"/>
                        <a:ext cx="7812088" cy="511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Synthesis of </a:t>
            </a:r>
            <a:r>
              <a:rPr lang="en-US" sz="3200" b="1" dirty="0" err="1" smtClean="0"/>
              <a:t>Thiophenes</a:t>
            </a:r>
            <a:r>
              <a:rPr lang="en-US" sz="3200" b="1" dirty="0" smtClean="0"/>
              <a:t> and Fused </a:t>
            </a:r>
            <a:r>
              <a:rPr lang="en-US" sz="3200" b="1" dirty="0" err="1" smtClean="0"/>
              <a:t>Thiophenes</a:t>
            </a:r>
            <a:r>
              <a:rPr lang="en-US" sz="3200" b="1" dirty="0" smtClean="0"/>
              <a:t> by Ring Transformation</a:t>
            </a:r>
            <a:endParaRPr lang="en-US" sz="3200" b="1" dirty="0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762000" y="2133600"/>
          <a:ext cx="7429373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CS ChemDraw Drawing" r:id="rId3" imgW="4648680" imgH="2389680" progId="ChemDraw.Document.6.0">
                  <p:embed/>
                </p:oleObj>
              </mc:Choice>
              <mc:Fallback>
                <p:oleObj name="CS ChemDraw Drawing" r:id="rId3" imgW="4648680" imgH="238968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33600"/>
                        <a:ext cx="7429373" cy="3810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Synthesis of Diverse </a:t>
            </a:r>
            <a:r>
              <a:rPr lang="en-US" sz="3200" b="1" dirty="0" err="1" smtClean="0"/>
              <a:t>Heterocycles</a:t>
            </a:r>
            <a:r>
              <a:rPr lang="en-US" sz="3200" b="1" dirty="0" smtClean="0"/>
              <a:t>  Through Ring Transformation Reactions</a:t>
            </a:r>
            <a:endParaRPr lang="en-US" sz="3200" b="1" dirty="0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3051175" y="1450975"/>
          <a:ext cx="4025900" cy="544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CS ChemDraw Drawing" r:id="rId3" imgW="3661923" imgH="4944823" progId="ChemDraw.Document.6.0">
                  <p:embed/>
                </p:oleObj>
              </mc:Choice>
              <mc:Fallback>
                <p:oleObj name="CS ChemDraw Drawing" r:id="rId3" imgW="3661923" imgH="4944823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175" y="1450975"/>
                        <a:ext cx="4025900" cy="544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Synthesis of Diverse </a:t>
            </a:r>
            <a:r>
              <a:rPr lang="en-US" sz="3200" b="1" dirty="0" err="1" smtClean="0"/>
              <a:t>Heterocycles</a:t>
            </a:r>
            <a:r>
              <a:rPr lang="en-US" sz="3200" b="1" dirty="0" smtClean="0"/>
              <a:t> Through Ring Transformation Reactions</a:t>
            </a:r>
            <a:endParaRPr lang="en-US" sz="3200" b="1" dirty="0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8849" name="Object 1"/>
          <p:cNvGraphicFramePr>
            <a:graphicFrameLocks noChangeAspect="1"/>
          </p:cNvGraphicFramePr>
          <p:nvPr/>
        </p:nvGraphicFramePr>
        <p:xfrm>
          <a:off x="2743200" y="1524000"/>
          <a:ext cx="4800600" cy="522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0" name="CS ChemDraw Drawing" r:id="rId3" imgW="4565515" imgH="4986068" progId="ChemDraw.Document.6.0">
                  <p:embed/>
                </p:oleObj>
              </mc:Choice>
              <mc:Fallback>
                <p:oleObj name="CS ChemDraw Drawing" r:id="rId3" imgW="4565515" imgH="4986068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24000"/>
                        <a:ext cx="4800600" cy="5223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Synthesis of Fused Polycyclic </a:t>
            </a:r>
            <a:r>
              <a:rPr lang="en-US" sz="3200" b="1" dirty="0" err="1" smtClean="0"/>
              <a:t>Heterocycles</a:t>
            </a:r>
            <a:endParaRPr lang="en-US" sz="3200" b="1" dirty="0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0897" name="Object 1"/>
          <p:cNvGraphicFramePr>
            <a:graphicFrameLocks noChangeAspect="1"/>
          </p:cNvGraphicFramePr>
          <p:nvPr/>
        </p:nvGraphicFramePr>
        <p:xfrm>
          <a:off x="2743200" y="1520825"/>
          <a:ext cx="4184650" cy="541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CS ChemDraw Drawing" r:id="rId3" imgW="3527628" imgH="4567148" progId="ChemDraw.Document.6.0">
                  <p:embed/>
                </p:oleObj>
              </mc:Choice>
              <mc:Fallback>
                <p:oleObj name="CS ChemDraw Drawing" r:id="rId3" imgW="3527628" imgH="4567148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20825"/>
                        <a:ext cx="4184650" cy="541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38417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Oxygen </a:t>
            </a:r>
            <a:r>
              <a:rPr lang="en-US" sz="3200" b="1" dirty="0" err="1" smtClean="0"/>
              <a:t>Heterocycles</a:t>
            </a:r>
            <a:r>
              <a:rPr lang="en-US" sz="3200" b="1" dirty="0" smtClean="0"/>
              <a:t> Through Ring Transformation Reaction</a:t>
            </a:r>
            <a:endParaRPr lang="en-US" sz="3200" b="1" dirty="0"/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2133600" y="2209800"/>
          <a:ext cx="64135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CS ChemDraw Drawing" r:id="rId3" imgW="4778983" imgH="2668258" progId="ChemDraw.Document.6.0">
                  <p:embed/>
                </p:oleObj>
              </mc:Choice>
              <mc:Fallback>
                <p:oleObj name="CS ChemDraw Drawing" r:id="rId3" imgW="4778983" imgH="2668258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209800"/>
                        <a:ext cx="64135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b="1" dirty="0">
                <a:latin typeface="+mn-lt"/>
                <a:ea typeface="+mn-ea"/>
                <a:cs typeface="+mn-cs"/>
              </a:rPr>
              <a:t>The Typical Properties of Substituted   </a:t>
            </a:r>
            <a:br>
              <a:rPr lang="en-IN" sz="3200" b="1" dirty="0">
                <a:latin typeface="+mn-lt"/>
                <a:ea typeface="+mn-ea"/>
                <a:cs typeface="+mn-cs"/>
              </a:rPr>
            </a:br>
            <a:r>
              <a:rPr lang="az-Cyrl-AZ" sz="3200" b="1" dirty="0" smtClean="0"/>
              <a:t> ᴫ </a:t>
            </a:r>
            <a:r>
              <a:rPr lang="en-IN" sz="3200" b="1" dirty="0" smtClean="0">
                <a:latin typeface="+mn-lt"/>
                <a:ea typeface="+mn-ea"/>
                <a:cs typeface="+mn-cs"/>
              </a:rPr>
              <a:t>-Deficient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Heterocycles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136775" y="1520825"/>
          <a:ext cx="4830763" cy="510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S ChemDraw Drawing" r:id="rId3" imgW="4833836" imgH="5109533" progId="ChemDraw.Document.6.0">
                  <p:embed/>
                </p:oleObj>
              </mc:Choice>
              <mc:Fallback>
                <p:oleObj name="CS ChemDraw Drawing" r:id="rId3" imgW="4833836" imgH="5109533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1520825"/>
                        <a:ext cx="4830763" cy="510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Fused </a:t>
            </a:r>
            <a:r>
              <a:rPr lang="en-US" sz="3200" b="1" dirty="0" err="1" smtClean="0"/>
              <a:t>Dihydrothiophenes</a:t>
            </a:r>
            <a:r>
              <a:rPr lang="en-US" sz="3200" b="1" dirty="0" smtClean="0"/>
              <a:t>  by Ring Transformation Reactions</a:t>
            </a:r>
            <a:endParaRPr lang="en-US" sz="3200" b="1" dirty="0"/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838200" y="2286000"/>
          <a:ext cx="7694575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CS ChemDraw Drawing" r:id="rId3" imgW="6097081" imgH="2400030" progId="ChemDraw.Document.6.0">
                  <p:embed/>
                </p:oleObj>
              </mc:Choice>
              <mc:Fallback>
                <p:oleObj name="CS ChemDraw Drawing" r:id="rId3" imgW="6097081" imgH="240003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0"/>
                        <a:ext cx="7694575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Diverse </a:t>
            </a:r>
            <a:r>
              <a:rPr lang="en-US" sz="3200" b="1" dirty="0" err="1" smtClean="0"/>
              <a:t>Heterocycles</a:t>
            </a:r>
            <a:r>
              <a:rPr lang="en-US" sz="3200" b="1" dirty="0" smtClean="0"/>
              <a:t> by Ring Transformation </a:t>
            </a:r>
            <a:r>
              <a:rPr lang="en-US" sz="3200" b="1" dirty="0" err="1" smtClean="0"/>
              <a:t>Reactios</a:t>
            </a:r>
            <a:endParaRPr lang="en-US" sz="3200" b="1" dirty="0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762000" y="1981200"/>
          <a:ext cx="7706187" cy="417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" name="CS ChemDraw Drawing" r:id="rId3" imgW="6400260" imgH="3463775" progId="ChemDraw.Document.6.0">
                  <p:embed/>
                </p:oleObj>
              </mc:Choice>
              <mc:Fallback>
                <p:oleObj name="CS ChemDraw Drawing" r:id="rId3" imgW="6400260" imgH="3463775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706187" cy="417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Fused </a:t>
            </a:r>
            <a:r>
              <a:rPr lang="en-US" sz="3200" b="1" dirty="0" err="1" smtClean="0"/>
              <a:t>Heterocyles</a:t>
            </a:r>
            <a:r>
              <a:rPr lang="en-US" sz="3200" b="1" dirty="0" smtClean="0"/>
              <a:t> by ring Transformation Reaction</a:t>
            </a:r>
            <a:endParaRPr lang="en-US" sz="3200" b="1" dirty="0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905000" y="1447800"/>
          <a:ext cx="6142976" cy="474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CS ChemDraw Drawing" r:id="rId3" imgW="5187274" imgH="4009396" progId="ChemDraw.Document.6.0">
                  <p:embed/>
                </p:oleObj>
              </mc:Choice>
              <mc:Fallback>
                <p:oleObj name="CS ChemDraw Drawing" r:id="rId3" imgW="5187274" imgH="4009396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447800"/>
                        <a:ext cx="6142976" cy="474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Synthesis of </a:t>
            </a:r>
            <a:r>
              <a:rPr lang="el-GR" sz="3200" b="1" dirty="0" smtClean="0"/>
              <a:t>α</a:t>
            </a:r>
            <a:r>
              <a:rPr lang="en-US" sz="3200" b="1" dirty="0" smtClean="0"/>
              <a:t>,</a:t>
            </a:r>
            <a:r>
              <a:rPr lang="el-GR" sz="3200" b="1" dirty="0" smtClean="0"/>
              <a:t>β</a:t>
            </a:r>
            <a:r>
              <a:rPr lang="en-US" sz="3200" b="1" smtClean="0"/>
              <a:t>-unsaturated </a:t>
            </a:r>
            <a:r>
              <a:rPr lang="en-US" sz="3200" b="1" dirty="0" err="1" smtClean="0"/>
              <a:t>Butyrolactones</a:t>
            </a:r>
            <a:r>
              <a:rPr lang="en-US" sz="3200" b="1" dirty="0" smtClean="0"/>
              <a:t> by Ring Transformation Reactions</a:t>
            </a:r>
            <a:endParaRPr lang="en-US" sz="3200" b="1" dirty="0"/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990600" y="1828800"/>
          <a:ext cx="6847806" cy="430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name="CS ChemDraw Drawing" r:id="rId3" imgW="5702300" imgH="3587241" progId="ChemDraw.Document.6.0">
                  <p:embed/>
                </p:oleObj>
              </mc:Choice>
              <mc:Fallback>
                <p:oleObj name="CS ChemDraw Drawing" r:id="rId3" imgW="5702300" imgH="3587241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8800"/>
                        <a:ext cx="6847806" cy="430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Alkenylation</a:t>
            </a:r>
            <a:r>
              <a:rPr lang="en-US" sz="3200" b="1" dirty="0" smtClean="0"/>
              <a:t> of </a:t>
            </a:r>
            <a:r>
              <a:rPr lang="en-US" sz="3200" b="1" dirty="0" err="1" smtClean="0"/>
              <a:t>Pyrazoles</a:t>
            </a:r>
            <a:r>
              <a:rPr lang="en-US" sz="3200" b="1" dirty="0" smtClean="0"/>
              <a:t> Through Ring Transformation Reactions</a:t>
            </a:r>
            <a:endParaRPr lang="en-US" sz="3200" b="1" dirty="0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914400" y="2057400"/>
          <a:ext cx="7371215" cy="452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CS ChemDraw Drawing" r:id="rId3" imgW="5801468" imgH="3559744" progId="ChemDraw.Document.6.0">
                  <p:embed/>
                </p:oleObj>
              </mc:Choice>
              <mc:Fallback>
                <p:oleObj name="CS ChemDraw Drawing" r:id="rId3" imgW="5801468" imgH="3559744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7371215" cy="452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Synthesis of </a:t>
            </a:r>
            <a:r>
              <a:rPr lang="en-US" sz="3200" b="1" dirty="0" err="1" smtClean="0"/>
              <a:t>Dibenzofuran</a:t>
            </a:r>
            <a:r>
              <a:rPr lang="en-US" sz="3200" b="1" dirty="0" smtClean="0"/>
              <a:t> Through Ring Transformation Reactions</a:t>
            </a:r>
            <a:endParaRPr lang="en-US" sz="3200" b="1" dirty="0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1143000" y="2209800"/>
          <a:ext cx="640976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CS ChemDraw Drawing" r:id="rId3" imgW="5198083" imgH="3556509" progId="ChemDraw.Document.6.0">
                  <p:embed/>
                </p:oleObj>
              </mc:Choice>
              <mc:Fallback>
                <p:oleObj name="CS ChemDraw Drawing" r:id="rId3" imgW="5198083" imgH="3556509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6409765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Synthesis of Heterocyclic Spiro Compound Through Ring Transformation Reactions</a:t>
            </a:r>
            <a:endParaRPr lang="en-US" sz="3200" b="1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3124200" y="1524000"/>
          <a:ext cx="3429000" cy="524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CS ChemDraw Drawing" r:id="rId3" imgW="4079402" imgH="6244985" progId="ChemDraw.Document.6.0">
                  <p:embed/>
                </p:oleObj>
              </mc:Choice>
              <mc:Fallback>
                <p:oleObj name="CS ChemDraw Drawing" r:id="rId3" imgW="4079402" imgH="6244985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524000"/>
                        <a:ext cx="3429000" cy="5240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Synthesis of </a:t>
            </a:r>
            <a:r>
              <a:rPr lang="en-US" sz="3200" b="1" dirty="0" err="1" smtClean="0"/>
              <a:t>Quinazolines</a:t>
            </a:r>
            <a:r>
              <a:rPr lang="en-US" sz="3200" b="1" dirty="0" smtClean="0"/>
              <a:t> Through Ring Transformation</a:t>
            </a:r>
            <a:endParaRPr lang="en-US" sz="3200" b="1" dirty="0"/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685800" y="1981200"/>
          <a:ext cx="7575131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CS ChemDraw Drawing" r:id="rId3" imgW="6324600" imgH="3238500" progId="ChemDraw.Document.6.0">
                  <p:embed/>
                </p:oleObj>
              </mc:Choice>
              <mc:Fallback>
                <p:oleObj name="CS ChemDraw Drawing" r:id="rId3" imgW="6324600" imgH="323850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575131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Heterocycles</a:t>
            </a:r>
            <a:r>
              <a:rPr lang="en-US" sz="3200" b="1" dirty="0" smtClean="0"/>
              <a:t> Derived from  Diels Alder Reactions</a:t>
            </a:r>
            <a:endParaRPr lang="en-US" sz="3200" b="1" dirty="0"/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1371600" y="1908175"/>
          <a:ext cx="6380163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CS ChemDraw Drawing" r:id="rId3" imgW="3792977" imgH="1131947" progId="ChemDraw.Document.6.0">
                  <p:embed/>
                </p:oleObj>
              </mc:Choice>
              <mc:Fallback>
                <p:oleObj name="CS ChemDraw Drawing" r:id="rId3" imgW="3792977" imgH="1131947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8175"/>
                        <a:ext cx="6380163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1295400" y="4495800"/>
          <a:ext cx="657274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3" name="CS ChemDraw Drawing" r:id="rId5" imgW="4390147" imgH="915478" progId="ChemDraw.Document.6.0">
                  <p:embed/>
                </p:oleObj>
              </mc:Choice>
              <mc:Fallback>
                <p:oleObj name="CS ChemDraw Drawing" r:id="rId5" imgW="4390147" imgH="915478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95800"/>
                        <a:ext cx="657274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Heterocycles</a:t>
            </a:r>
            <a:r>
              <a:rPr lang="en-US" sz="3200" b="1" dirty="0" smtClean="0"/>
              <a:t> Derived from Diels Alder Reaction</a:t>
            </a:r>
            <a:endParaRPr lang="en-US" sz="3200" b="1" dirty="0"/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2057400" y="1292225"/>
          <a:ext cx="5546725" cy="513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7" name="CS ChemDraw Drawing" r:id="rId3" imgW="5545577" imgH="5143230" progId="ChemDraw.Document.6.0">
                  <p:embed/>
                </p:oleObj>
              </mc:Choice>
              <mc:Fallback>
                <p:oleObj name="CS ChemDraw Drawing" r:id="rId3" imgW="5545577" imgH="514323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2225"/>
                        <a:ext cx="5546725" cy="513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  <a:ea typeface="+mn-ea"/>
                <a:cs typeface="+mn-cs"/>
              </a:rPr>
              <a:t>Types of Reagent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993775" y="1550988"/>
          <a:ext cx="5894388" cy="477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CS ChemDraw Drawing" r:id="rId3" imgW="4658468" imgH="3768396" progId="ChemDraw.Document.6.0">
                  <p:embed/>
                </p:oleObj>
              </mc:Choice>
              <mc:Fallback>
                <p:oleObj name="CS ChemDraw Drawing" r:id="rId3" imgW="4658468" imgH="3768396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550988"/>
                        <a:ext cx="5894388" cy="477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b="1" dirty="0">
                <a:latin typeface="+mn-lt"/>
                <a:ea typeface="+mn-ea"/>
                <a:cs typeface="+mn-cs"/>
              </a:rPr>
              <a:t>Transformation of </a:t>
            </a:r>
            <a:r>
              <a:rPr lang="en-IN" sz="3200" b="1" smtClean="0">
                <a:latin typeface="+mn-lt"/>
                <a:ea typeface="+mn-ea"/>
                <a:cs typeface="+mn-cs"/>
              </a:rPr>
              <a:t>Enaminones </a:t>
            </a:r>
            <a:r>
              <a:rPr lang="en-IN" sz="3200" b="1" dirty="0">
                <a:latin typeface="+mn-lt"/>
                <a:ea typeface="+mn-ea"/>
                <a:cs typeface="+mn-cs"/>
              </a:rPr>
              <a:t>to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Pyrmidines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905000" y="1676400"/>
          <a:ext cx="4402138" cy="4833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S ChemDraw Drawing" r:id="rId3" imgW="3013953" imgH="3309848" progId="ChemDraw.Document.6.0">
                  <p:embed/>
                </p:oleObj>
              </mc:Choice>
              <mc:Fallback>
                <p:oleObj name="CS ChemDraw Drawing" r:id="rId3" imgW="3013953" imgH="3309848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76400"/>
                        <a:ext cx="4402138" cy="4833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81000" y="2590800"/>
            <a:ext cx="3505200" cy="1676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dist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Thank You</a:t>
            </a:r>
          </a:p>
        </p:txBody>
      </p:sp>
      <p:pic>
        <p:nvPicPr>
          <p:cNvPr id="3" name="Picture 5" descr="j02819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752600"/>
            <a:ext cx="42672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atin typeface="+mn-lt"/>
                <a:ea typeface="+mn-ea"/>
                <a:cs typeface="+mn-cs"/>
              </a:rPr>
              <a:t>General Routes for the Construction of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Heterocycles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784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1. Reaction of </a:t>
            </a:r>
            <a:r>
              <a:rPr lang="en-IN" dirty="0" err="1" smtClean="0"/>
              <a:t>Dinucleophiles</a:t>
            </a:r>
            <a:r>
              <a:rPr lang="en-IN" dirty="0" smtClean="0"/>
              <a:t> with </a:t>
            </a:r>
            <a:r>
              <a:rPr lang="en-IN" dirty="0" err="1" smtClean="0"/>
              <a:t>Dielectrophiles</a:t>
            </a:r>
            <a:r>
              <a:rPr lang="en-IN" dirty="0" smtClean="0"/>
              <a:t>.</a:t>
            </a:r>
          </a:p>
          <a:p>
            <a:r>
              <a:rPr lang="en-IN" dirty="0" smtClean="0"/>
              <a:t>2. By application of </a:t>
            </a:r>
            <a:r>
              <a:rPr lang="en-IN" dirty="0" err="1" smtClean="0"/>
              <a:t>synthons</a:t>
            </a:r>
            <a:r>
              <a:rPr lang="en-IN" dirty="0" smtClean="0"/>
              <a:t> such as ketene </a:t>
            </a:r>
            <a:r>
              <a:rPr lang="en-IN" dirty="0" err="1" smtClean="0"/>
              <a:t>dithioacetas</a:t>
            </a:r>
            <a:r>
              <a:rPr lang="en-IN" dirty="0" smtClean="0"/>
              <a:t>/</a:t>
            </a:r>
            <a:r>
              <a:rPr lang="en-IN" dirty="0" err="1" smtClean="0"/>
              <a:t>aminals</a:t>
            </a:r>
            <a:r>
              <a:rPr lang="en-IN" dirty="0" smtClean="0"/>
              <a:t>, and their      cyclic </a:t>
            </a:r>
            <a:r>
              <a:rPr lang="en-IN" dirty="0" err="1" smtClean="0"/>
              <a:t>hemithioacetals</a:t>
            </a:r>
            <a:r>
              <a:rPr lang="en-IN" dirty="0" smtClean="0"/>
              <a:t> </a:t>
            </a:r>
          </a:p>
          <a:p>
            <a:r>
              <a:rPr lang="en-IN" dirty="0" smtClean="0"/>
              <a:t>3.Transformation of Functional Groups to </a:t>
            </a:r>
            <a:r>
              <a:rPr lang="en-IN" dirty="0" err="1" smtClean="0"/>
              <a:t>Heterocycles</a:t>
            </a:r>
            <a:endParaRPr lang="en-IN" dirty="0" smtClean="0"/>
          </a:p>
          <a:p>
            <a:r>
              <a:rPr lang="en-IN" dirty="0" smtClean="0"/>
              <a:t>           (a) </a:t>
            </a:r>
            <a:r>
              <a:rPr lang="en-IN" dirty="0" err="1" smtClean="0"/>
              <a:t>Cyano</a:t>
            </a:r>
            <a:r>
              <a:rPr lang="en-IN" dirty="0" smtClean="0"/>
              <a:t> group</a:t>
            </a:r>
          </a:p>
          <a:p>
            <a:r>
              <a:rPr lang="en-IN" dirty="0" smtClean="0"/>
              <a:t>           (b) Ester group</a:t>
            </a:r>
          </a:p>
          <a:p>
            <a:r>
              <a:rPr lang="en-IN" dirty="0" smtClean="0"/>
              <a:t>           (c)  </a:t>
            </a:r>
            <a:r>
              <a:rPr lang="en-IN" dirty="0" err="1" smtClean="0"/>
              <a:t>Keto</a:t>
            </a:r>
            <a:r>
              <a:rPr lang="en-IN" dirty="0" smtClean="0"/>
              <a:t> Group</a:t>
            </a:r>
          </a:p>
          <a:p>
            <a:r>
              <a:rPr lang="en-IN" dirty="0" smtClean="0"/>
              <a:t>           (d) </a:t>
            </a:r>
            <a:r>
              <a:rPr lang="en-IN" dirty="0" err="1" smtClean="0"/>
              <a:t>Hydrazides</a:t>
            </a:r>
            <a:r>
              <a:rPr lang="en-IN" dirty="0" smtClean="0"/>
              <a:t> or Hydrazine groups.</a:t>
            </a:r>
            <a:endParaRPr lang="en-US" dirty="0" smtClean="0"/>
          </a:p>
          <a:p>
            <a:r>
              <a:rPr lang="en-IN" dirty="0" smtClean="0"/>
              <a:t>4.Through  Ring Transformation Reactions.</a:t>
            </a:r>
          </a:p>
          <a:p>
            <a:r>
              <a:rPr lang="en-IN" dirty="0" smtClean="0"/>
              <a:t>5.Through Diels Alder Reactions.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Heterocycles</a:t>
            </a:r>
            <a:r>
              <a:rPr lang="en-US" sz="3200" b="1" dirty="0" smtClean="0"/>
              <a:t> Derived from the Reaction of </a:t>
            </a:r>
            <a:r>
              <a:rPr lang="en-US" sz="3200" b="1" dirty="0" err="1" smtClean="0"/>
              <a:t>Binucleophiles</a:t>
            </a:r>
            <a:r>
              <a:rPr lang="en-US" sz="3200" b="1" dirty="0" smtClean="0"/>
              <a:t> with </a:t>
            </a:r>
            <a:r>
              <a:rPr lang="en-US" sz="3200" b="1" dirty="0" err="1" smtClean="0"/>
              <a:t>Bielectrophiles</a:t>
            </a:r>
            <a:endParaRPr lang="en-US" sz="3200" b="1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066800" y="1971674"/>
          <a:ext cx="6764987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CS ChemDraw Drawing" r:id="rId3" imgW="4308002" imgH="2914920" progId="ChemDraw.Document.6.0">
                  <p:embed/>
                </p:oleObj>
              </mc:Choice>
              <mc:Fallback>
                <p:oleObj name="CS ChemDraw Drawing" r:id="rId3" imgW="4308002" imgH="291492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71674"/>
                        <a:ext cx="6764987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err="1">
                <a:latin typeface="+mn-lt"/>
                <a:ea typeface="+mn-ea"/>
                <a:cs typeface="+mn-cs"/>
              </a:rPr>
              <a:t>Heterocycles</a:t>
            </a:r>
            <a:r>
              <a:rPr lang="en-IN" sz="3200" b="1" dirty="0">
                <a:latin typeface="+mn-lt"/>
                <a:ea typeface="+mn-ea"/>
                <a:cs typeface="+mn-cs"/>
              </a:rPr>
              <a:t> Derived from 1,3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Dielectrophiles</a:t>
            </a:r>
            <a:r>
              <a:rPr lang="en-IN" sz="3200" b="1" dirty="0">
                <a:latin typeface="+mn-lt"/>
                <a:ea typeface="+mn-ea"/>
                <a:cs typeface="+mn-cs"/>
              </a:rPr>
              <a:t> with </a:t>
            </a:r>
            <a:r>
              <a:rPr lang="en-IN" sz="3200" b="1" dirty="0" err="1">
                <a:latin typeface="+mn-lt"/>
                <a:ea typeface="+mn-ea"/>
                <a:cs typeface="+mn-cs"/>
              </a:rPr>
              <a:t>Dinucleophiles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62000" y="1676399"/>
          <a:ext cx="7769225" cy="397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CS ChemDraw Drawing" r:id="rId3" imgW="5022715" imgH="2569054" progId="ChemDraw.Document.6.0">
                  <p:embed/>
                </p:oleObj>
              </mc:Choice>
              <mc:Fallback>
                <p:oleObj name="CS ChemDraw Drawing" r:id="rId3" imgW="5022715" imgH="2569054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76399"/>
                        <a:ext cx="7769225" cy="3973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490</Words>
  <Application>Microsoft Office PowerPoint</Application>
  <PresentationFormat>On-screen Show (4:3)</PresentationFormat>
  <Paragraphs>73</Paragraphs>
  <Slides>61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Office Theme</vt:lpstr>
      <vt:lpstr>CS ChemDraw Drawing</vt:lpstr>
      <vt:lpstr>PowerPoint Presentation</vt:lpstr>
      <vt:lpstr> Classification of Heterocycles</vt:lpstr>
      <vt:lpstr>Types of Unsaturated Heterocycles</vt:lpstr>
      <vt:lpstr>Manipulation of Electronic Properties of  ᴫ-Rich Heterocycles</vt:lpstr>
      <vt:lpstr>The Typical Properties of Substituted     ᴫ -Deficient Heterocycles</vt:lpstr>
      <vt:lpstr>Types of Reagent</vt:lpstr>
      <vt:lpstr>General Routes for the Construction of Heterocycles</vt:lpstr>
      <vt:lpstr>Heterocycles Derived from the Reaction of Binucleophiles with Bielectrophiles</vt:lpstr>
      <vt:lpstr>Heterocycles Derived from 1,3 Dielectrophiles with Dinucleophiles</vt:lpstr>
      <vt:lpstr>Heterocycles Derived from 1,2-dielectropfiles with 1,3-dinucleophiles</vt:lpstr>
      <vt:lpstr>Synthesis of[5,5] and [5,6] Fused Ring Systems</vt:lpstr>
      <vt:lpstr>Heterocycles through Condensation of 1,3-Dielctrophiles and 1,3-Dinucleophiles</vt:lpstr>
      <vt:lpstr>Synthesis of Pyridines through Condensation of 1,3-Diketones With Cyanoacetamide</vt:lpstr>
      <vt:lpstr>Synthesis of Triazines through Condensation of 1,2-Diketones with Guanidine/Aminoguanidine/ Amidine</vt:lpstr>
      <vt:lpstr>Pyrylium and Thiopyrylium Salts and Their Transformation to Heterocycles</vt:lpstr>
      <vt:lpstr>Heterocycles Derived from 1,5-Dielectrophiles</vt:lpstr>
      <vt:lpstr>Heterocycles Derived from 1,2-Bielectrophiles and 1,3-Binucleophiles </vt:lpstr>
      <vt:lpstr>Synthesis of Pyrroles</vt:lpstr>
      <vt:lpstr>Synthesis of Thiophene</vt:lpstr>
      <vt:lpstr>Condensation of 1,3-diketones with a- Haloketones</vt:lpstr>
      <vt:lpstr>Condensation of 1,2-Diketones with  Dimethyl  diglycolate and dimethyl thiodiacetate</vt:lpstr>
      <vt:lpstr>Synthesis of 5-Membered Heterocycles</vt:lpstr>
      <vt:lpstr>Heterocycles Derived from 1,4-Dielectrophiles with a Nucleophile</vt:lpstr>
      <vt:lpstr>Hetrocycles Derived from 1,4-Dielectrophiles</vt:lpstr>
      <vt:lpstr>Heterocycles Derived from 1,3-Dielectrophiles</vt:lpstr>
      <vt:lpstr>Heterocycles Derived from Oxoktene dithioacetals as 1,3-Dielectrophiles</vt:lpstr>
      <vt:lpstr>Transformation of Nitriles to Fused Heterocycles</vt:lpstr>
      <vt:lpstr>Transformation of Nitrile to Thiadiazzoles</vt:lpstr>
      <vt:lpstr>Transformation of Nitrile to Thiadiazzoles</vt:lpstr>
      <vt:lpstr>Transformation of Nitrile to Heterocycles</vt:lpstr>
      <vt:lpstr>Transformation of Nitrile to Fused Heterocycles</vt:lpstr>
      <vt:lpstr>Transformation of Nitrile to Heterocycles</vt:lpstr>
      <vt:lpstr>Transformation of Hydrazides to Oxadiazoles,  Thiadiazoles and Triazoles</vt:lpstr>
      <vt:lpstr>Heterocycles Derived from Cycloaddition Reactios</vt:lpstr>
      <vt:lpstr>Heterocycles Derived from Cycloaddition Reactios (Contd.)</vt:lpstr>
      <vt:lpstr>Ketene Dithioacetals</vt:lpstr>
      <vt:lpstr>Synthesis of Pyridones from Oxoketene Dithioacetals with Cyanoacetamide</vt:lpstr>
      <vt:lpstr>Heterocycles Derived from Ketene dithioacetals as 1,3-Dielectrophiles</vt:lpstr>
      <vt:lpstr>Heterocycles Derived from 1,-Dielectrophiles with Dinucleophiles</vt:lpstr>
      <vt:lpstr>Transformation of Amide to Heterocycles</vt:lpstr>
      <vt:lpstr>Oxygen and Sulfur Fused Heterocyces</vt:lpstr>
      <vt:lpstr>Synthesis of Benzo[h]chromenes from Ketene Dithioacetals</vt:lpstr>
      <vt:lpstr>PowerPoint Presentation</vt:lpstr>
      <vt:lpstr>Transformation of  Cyclic Hemiaminal to Pyrimidines and Pyridines</vt:lpstr>
      <vt:lpstr>Synthesis of Thiophenes and Fused Thiophenes by Ring Transformation</vt:lpstr>
      <vt:lpstr>Synthesis of Diverse Heterocycles  Through Ring Transformation Reactions</vt:lpstr>
      <vt:lpstr>Synthesis of Diverse Heterocycles Through Ring Transformation Reactions</vt:lpstr>
      <vt:lpstr>Synthesis of Fused Polycyclic Heterocycles</vt:lpstr>
      <vt:lpstr>Oxygen Heterocycles Through Ring Transformation Reaction</vt:lpstr>
      <vt:lpstr>Fused Dihydrothiophenes  by Ring Transformation Reactions</vt:lpstr>
      <vt:lpstr>Diverse Heterocycles by Ring Transformation Reactios</vt:lpstr>
      <vt:lpstr>Fused Heterocyles by ring Transformation Reaction</vt:lpstr>
      <vt:lpstr>Synthesis of α,β-unsaturated Butyrolactones by Ring Transformation Reactions</vt:lpstr>
      <vt:lpstr>Alkenylation of Pyrazoles Through Ring Transformation Reactions</vt:lpstr>
      <vt:lpstr>Synthesis of Dibenzofuran Through Ring Transformation Reactions</vt:lpstr>
      <vt:lpstr>Synthesis of Heterocyclic Spiro Compound Through Ring Transformation Reactions</vt:lpstr>
      <vt:lpstr>Synthesis of Quinazolines Through Ring Transformation</vt:lpstr>
      <vt:lpstr>Heterocycles Derived from  Diels Alder Reactions</vt:lpstr>
      <vt:lpstr>Heterocycles Derived from Diels Alder Reaction</vt:lpstr>
      <vt:lpstr>Transformation of Enaminones to Pyrmidines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VJRAM</dc:creator>
  <cp:lastModifiedBy>Dr.Suryawanshi V S</cp:lastModifiedBy>
  <cp:revision>122</cp:revision>
  <dcterms:created xsi:type="dcterms:W3CDTF">2013-03-10T03:17:57Z</dcterms:created>
  <dcterms:modified xsi:type="dcterms:W3CDTF">2018-02-08T18:04:55Z</dcterms:modified>
</cp:coreProperties>
</file>